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notesMasterIdLst>
    <p:notesMasterId r:id="rId54"/>
  </p:notesMasterIdLst>
  <p:handoutMasterIdLst>
    <p:handoutMasterId r:id="rId55"/>
  </p:handoutMasterIdLst>
  <p:sldIdLst>
    <p:sldId id="288" r:id="rId3"/>
    <p:sldId id="290" r:id="rId4"/>
    <p:sldId id="291" r:id="rId5"/>
    <p:sldId id="292" r:id="rId6"/>
    <p:sldId id="293" r:id="rId7"/>
    <p:sldId id="295" r:id="rId8"/>
    <p:sldId id="294" r:id="rId9"/>
    <p:sldId id="296" r:id="rId10"/>
    <p:sldId id="321" r:id="rId11"/>
    <p:sldId id="324" r:id="rId12"/>
    <p:sldId id="325" r:id="rId13"/>
    <p:sldId id="326" r:id="rId14"/>
    <p:sldId id="327" r:id="rId15"/>
    <p:sldId id="328" r:id="rId16"/>
    <p:sldId id="329" r:id="rId17"/>
    <p:sldId id="331" r:id="rId18"/>
    <p:sldId id="333" r:id="rId19"/>
    <p:sldId id="334" r:id="rId20"/>
    <p:sldId id="335" r:id="rId21"/>
    <p:sldId id="336" r:id="rId22"/>
    <p:sldId id="322" r:id="rId23"/>
    <p:sldId id="297" r:id="rId24"/>
    <p:sldId id="300" r:id="rId25"/>
    <p:sldId id="301" r:id="rId26"/>
    <p:sldId id="298" r:id="rId27"/>
    <p:sldId id="299" r:id="rId28"/>
    <p:sldId id="302" r:id="rId29"/>
    <p:sldId id="303" r:id="rId30"/>
    <p:sldId id="305" r:id="rId31"/>
    <p:sldId id="304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32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3" r:id="rId49"/>
    <p:sldId id="337" r:id="rId50"/>
    <p:sldId id="338" r:id="rId51"/>
    <p:sldId id="330" r:id="rId52"/>
    <p:sldId id="280" r:id="rId53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A21"/>
    <a:srgbClr val="FFFFFF"/>
    <a:srgbClr val="F67901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404" autoAdjust="0"/>
  </p:normalViewPr>
  <p:slideViewPr>
    <p:cSldViewPr>
      <p:cViewPr>
        <p:scale>
          <a:sx n="150" d="100"/>
          <a:sy n="150" d="100"/>
        </p:scale>
        <p:origin x="144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32552-AE71-9B49-B377-6376AAECE9EC}" type="datetimeFigureOut">
              <a:rPr kumimoji="1" lang="zh-CN" altLang="en-US" smtClean="0"/>
              <a:t>2018/9/4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8694-D695-7541-8C22-296E229ACE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87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1459-E3D0-43A9-AEF7-9383F8967E9E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05B6-80B2-496A-B90E-3B2CF335A3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20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5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07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5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 是镜像仓库的名字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 是镜像的标签 （通常为版本信息）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不显式指定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，默认是 </a:t>
            </a:r>
            <a:r>
              <a:rPr kumimoji="1" lang="en-US" altLang="zh-CN" dirty="0" smtClean="0"/>
              <a:t>latest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marL="857250" lvl="3">
              <a:spcBef>
                <a:spcPts val="750"/>
              </a:spcBef>
            </a:pPr>
            <a:r>
              <a:rPr kumimoji="1" lang="zh-CN" altLang="en-US" dirty="0" smtClean="0"/>
              <a:t>例如：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pull ubuntu:14.04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633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65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32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Docker </a:t>
            </a:r>
            <a:r>
              <a:rPr kumimoji="1" lang="en-US" altLang="zh-CN" dirty="0" err="1" smtClean="0"/>
              <a:t>cp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index.html</a:t>
            </a:r>
            <a:r>
              <a:rPr kumimoji="1" lang="en-US" altLang="zh-CN" dirty="0" smtClean="0"/>
              <a:t> 12312321312://user/share/</a:t>
            </a:r>
            <a:r>
              <a:rPr kumimoji="1" lang="en-US" altLang="zh-CN" dirty="0" err="1" smtClean="0"/>
              <a:t>nginx</a:t>
            </a:r>
            <a:r>
              <a:rPr kumimoji="1" lang="en-US" altLang="zh-CN" dirty="0" smtClean="0"/>
              <a:t>/html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93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14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13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09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61841"/>
            <a:ext cx="305526" cy="378042"/>
          </a:xfrm>
          <a:prstGeom prst="rect">
            <a:avLst/>
          </a:prstGeom>
          <a:solidFill>
            <a:srgbClr val="E75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88" y="161842"/>
            <a:ext cx="6949212" cy="378042"/>
          </a:xfrm>
          <a:prstGeom prst="rect">
            <a:avLst/>
          </a:prstGeom>
        </p:spPr>
        <p:txBody>
          <a:bodyPr/>
          <a:lstStyle>
            <a:lvl1pPr algn="l">
              <a:defRPr sz="2100" b="0">
                <a:solidFill>
                  <a:srgbClr val="E753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6363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biLevel thresh="75000"/>
          </a:blip>
          <a:srcRect/>
          <a:stretch>
            <a:fillRect/>
          </a:stretch>
        </p:blipFill>
        <p:spPr>
          <a:xfrm rot="10800000" flipV="1">
            <a:off x="443474" y="753006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4" tIns="34289" rIns="68574" bIns="34289"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8"/>
            <a:ext cx="197167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8"/>
            <a:ext cx="580072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2018/9/4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under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4344" y="4"/>
            <a:ext cx="2123534" cy="73171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3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theme" Target="../theme/theme2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iming>
    <p:tnLst>
      <p:par>
        <p:cTn id="1" dur="indefinite" restart="never" nodeType="tmRoot"/>
      </p:par>
    </p:tnLst>
  </p:timing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ounder.png"/>
          <p:cNvPicPr>
            <a:picLocks noChangeAspect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7682" y="-112732"/>
            <a:ext cx="2123534" cy="731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3" r:id="rId14"/>
    <p:sldLayoutId id="214748370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6.tif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6.tiff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7.jpg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20800" y="2715766"/>
            <a:ext cx="5286375" cy="92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北京北大方正电子有限公司    </a:t>
            </a:r>
            <a:endParaRPr lang="en-US" altLang="zh-CN" sz="1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顾兆铭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635646"/>
            <a:ext cx="7272808" cy="584771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ctr" defTabSz="913765">
              <a:defRPr/>
            </a:pP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随便聊聊 </a:t>
            </a:r>
            <a:r>
              <a:rPr lang="en-US" altLang="zh-CN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发生了什么？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357015"/>
            <a:ext cx="4233614" cy="221312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1520" y="1274201"/>
            <a:ext cx="4161002" cy="18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Docker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669955"/>
            <a:ext cx="4680520" cy="38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虚拟化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1059582"/>
            <a:ext cx="4772947" cy="180020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079864"/>
            <a:ext cx="5328660" cy="1508110"/>
          </a:xfrm>
        </p:spPr>
      </p:pic>
      <p:sp>
        <p:nvSpPr>
          <p:cNvPr id="8" name="文本框 7"/>
          <p:cNvSpPr txBox="1"/>
          <p:nvPr/>
        </p:nvSpPr>
        <p:spPr>
          <a:xfrm>
            <a:off x="5580112" y="169807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传统虚拟化</a:t>
            </a:r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1043608" y="3572309"/>
            <a:ext cx="120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Docker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3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 引擎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0654"/>
            <a:ext cx="3886200" cy="304103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 是一个常驻引擎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实现了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间的交互协议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CLI</a:t>
            </a:r>
            <a:r>
              <a:rPr kumimoji="1" lang="zh-CN" altLang="en-US" dirty="0" smtClean="0"/>
              <a:t> 实现了容器的镜像管理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发生了什么？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357015"/>
            <a:ext cx="4233614" cy="221312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5536" y="1367350"/>
            <a:ext cx="3886200" cy="1749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8650" y="4227934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核心概念： 仓库、镜像、容器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50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镜像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就是一堆只读层的统一角度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多个只读层叠加在一起，除了最下面一层，其他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87273"/>
            <a:ext cx="3886200" cy="1164614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787774"/>
            <a:ext cx="2952328" cy="21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" y="1353900"/>
            <a:ext cx="4108214" cy="1098047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在最上面议程是可以读写的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4" y="2787774"/>
            <a:ext cx="4187316" cy="13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9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命令图解：</a:t>
            </a:r>
            <a:r>
              <a:rPr kumimoji="1" lang="en-US" altLang="zh-CN" dirty="0" smtClean="0"/>
              <a:t>start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run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11139"/>
            <a:ext cx="3886200" cy="1179664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180271"/>
            <a:ext cx="3886200" cy="1641796"/>
          </a:xfrm>
        </p:spPr>
      </p:pic>
      <p:sp>
        <p:nvSpPr>
          <p:cNvPr id="7" name="文本框 6"/>
          <p:cNvSpPr txBox="1"/>
          <p:nvPr/>
        </p:nvSpPr>
        <p:spPr>
          <a:xfrm>
            <a:off x="1741036" y="4011910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run [image-id]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22008" y="4011910"/>
            <a:ext cx="262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start [container-id]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1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命令</a:t>
            </a:r>
            <a:r>
              <a:rPr kumimoji="1" lang="zh-CN" altLang="en-US" dirty="0" smtClean="0"/>
              <a:t>图解：</a:t>
            </a:r>
            <a:r>
              <a:rPr kumimoji="1" lang="en-US" altLang="zh-CN" dirty="0" err="1" smtClean="0"/>
              <a:t>ps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80749"/>
            <a:ext cx="3886200" cy="164084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863595"/>
            <a:ext cx="3886200" cy="2275148"/>
          </a:xfrm>
        </p:spPr>
      </p:pic>
      <p:sp>
        <p:nvSpPr>
          <p:cNvPr id="7" name="文本框 6"/>
          <p:cNvSpPr txBox="1"/>
          <p:nvPr/>
        </p:nvSpPr>
        <p:spPr>
          <a:xfrm>
            <a:off x="2030704" y="4138743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</a:t>
            </a:r>
            <a:r>
              <a:rPr kumimoji="1" lang="en-US" altLang="zh-CN" smtClean="0"/>
              <a:t>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ps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14185" y="4138743"/>
            <a:ext cx="131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</a:t>
            </a:r>
            <a:r>
              <a:rPr kumimoji="1" lang="en-US" altLang="zh-CN" smtClean="0"/>
              <a:t>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ps</a:t>
            </a:r>
            <a:r>
              <a:rPr kumimoji="1" lang="en-US" altLang="zh-CN" dirty="0" smtClean="0"/>
              <a:t> -a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8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命令</a:t>
            </a:r>
            <a:r>
              <a:rPr kumimoji="1" lang="zh-CN" altLang="en-US" dirty="0"/>
              <a:t>图解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stop </a:t>
            </a:r>
            <a:r>
              <a:rPr kumimoji="1" lang="zh-CN" altLang="en-US" dirty="0" smtClean="0"/>
              <a:t>与 </a:t>
            </a:r>
            <a:r>
              <a:rPr kumimoji="1" lang="en-US" altLang="zh-CN" dirty="0" smtClean="0"/>
              <a:t>kill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66291"/>
            <a:ext cx="3886200" cy="2069756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972469"/>
            <a:ext cx="3886200" cy="2057400"/>
          </a:xfrm>
        </p:spPr>
      </p:pic>
      <p:sp>
        <p:nvSpPr>
          <p:cNvPr id="8" name="文本框 7"/>
          <p:cNvSpPr txBox="1"/>
          <p:nvPr/>
        </p:nvSpPr>
        <p:spPr>
          <a:xfrm>
            <a:off x="1933178" y="4188885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</a:t>
            </a:r>
            <a:r>
              <a:rPr kumimoji="1" lang="en-US" altLang="zh-CN" smtClean="0"/>
              <a:t>ocker</a:t>
            </a:r>
            <a:r>
              <a:rPr kumimoji="1" lang="en-US" altLang="zh-CN" dirty="0" smtClean="0"/>
              <a:t> stop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05107" y="4188885"/>
            <a:ext cx="11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d</a:t>
            </a:r>
            <a:r>
              <a:rPr kumimoji="1" lang="en-US" altLang="zh-CN" smtClean="0"/>
              <a:t>ocker</a:t>
            </a:r>
            <a:r>
              <a:rPr kumimoji="1" lang="en-US" altLang="zh-CN" dirty="0" smtClean="0"/>
              <a:t> kill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74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Docker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669955"/>
            <a:ext cx="4680520" cy="389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8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命令</a:t>
            </a:r>
            <a:r>
              <a:rPr kumimoji="1" lang="zh-CN" altLang="en-US" dirty="0"/>
              <a:t>图解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rm</a:t>
            </a:r>
            <a:r>
              <a:rPr kumimoji="1" lang="zh-CN" altLang="en-US" dirty="0" smtClean="0"/>
              <a:t> 与 </a:t>
            </a:r>
            <a:r>
              <a:rPr kumimoji="1" lang="en-US" altLang="zh-CN" dirty="0" err="1" smtClean="0"/>
              <a:t>rmi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3735"/>
            <a:ext cx="3886200" cy="1014867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488364"/>
            <a:ext cx="3886200" cy="1025610"/>
          </a:xfrm>
        </p:spPr>
      </p:pic>
      <p:sp>
        <p:nvSpPr>
          <p:cNvPr id="7" name="文本框 6"/>
          <p:cNvSpPr txBox="1"/>
          <p:nvPr/>
        </p:nvSpPr>
        <p:spPr>
          <a:xfrm>
            <a:off x="2003806" y="3795886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rm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77856" y="3795886"/>
            <a:ext cx="118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</a:t>
            </a:r>
            <a:r>
              <a:rPr kumimoji="1" lang="en-US" altLang="zh-CN" smtClean="0"/>
              <a:t>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rmi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83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常用命令详解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59582"/>
            <a:ext cx="4040325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  </a:t>
            </a:r>
            <a:r>
              <a:rPr kumimoji="1" lang="zh-CN" altLang="en-US" dirty="0" smtClean="0"/>
              <a:t>获取镜像</a:t>
            </a:r>
            <a:r>
              <a:rPr kumimoji="1" lang="en-US" altLang="zh-CN" dirty="0" smtClean="0"/>
              <a:t> (pull)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7886700" cy="3650803"/>
          </a:xfrm>
        </p:spPr>
        <p:txBody>
          <a:bodyPr/>
          <a:lstStyle/>
          <a:p>
            <a:r>
              <a:rPr kumimoji="1" lang="en-US" altLang="zh-CN" dirty="0" smtClean="0"/>
              <a:t>Docker pull </a:t>
            </a:r>
            <a:r>
              <a:rPr kumimoji="1" lang="zh-CN" altLang="en-US" dirty="0" smtClean="0"/>
              <a:t>命令直接从 </a:t>
            </a:r>
            <a:r>
              <a:rPr kumimoji="1" lang="en-US" altLang="zh-CN" dirty="0" smtClean="0"/>
              <a:t>Docker Hub</a:t>
            </a:r>
            <a:r>
              <a:rPr kumimoji="1" lang="zh-CN" altLang="en-US" dirty="0" smtClean="0"/>
              <a:t> 官网上面下载镜像。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algn="ctr"/>
            <a:r>
              <a:rPr kumimoji="1" lang="en-US" altLang="zh-CN" sz="3200" dirty="0" err="1" smtClean="0"/>
              <a:t>docker</a:t>
            </a:r>
            <a:r>
              <a:rPr kumimoji="1" lang="en-US" altLang="zh-CN" sz="3200" dirty="0" smtClean="0"/>
              <a:t> pull NAME[:TAG]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857250" lvl="3">
              <a:spcBef>
                <a:spcPts val="750"/>
              </a:spcBef>
            </a:pP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91880" y="3507854"/>
            <a:ext cx="293523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NAME</a:t>
            </a:r>
            <a:r>
              <a:rPr kumimoji="1" lang="zh-CN" altLang="en-US" dirty="0" smtClean="0"/>
              <a:t>：镜像仓库的名字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16216" y="3507854"/>
            <a:ext cx="2520280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：镜像的标签</a:t>
            </a:r>
          </a:p>
        </p:txBody>
      </p:sp>
      <p:cxnSp>
        <p:nvCxnSpPr>
          <p:cNvPr id="7" name="直线箭头连接符 6"/>
          <p:cNvCxnSpPr/>
          <p:nvPr/>
        </p:nvCxnSpPr>
        <p:spPr>
          <a:xfrm flipV="1">
            <a:off x="5004048" y="2643758"/>
            <a:ext cx="0" cy="720080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 flipH="1" flipV="1">
            <a:off x="6228184" y="2643758"/>
            <a:ext cx="1656184" cy="720080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7544" y="3507854"/>
            <a:ext cx="293523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pull</a:t>
            </a:r>
            <a:r>
              <a:rPr kumimoji="1" lang="zh-CN" altLang="en-US" dirty="0" smtClean="0"/>
              <a:t>：获取镜像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2195736" y="2643758"/>
            <a:ext cx="1944216" cy="762894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67544" y="4249637"/>
            <a:ext cx="8568952" cy="48235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Note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通常为版本信息；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、不显示指定，默认是 </a:t>
            </a:r>
            <a:r>
              <a:rPr kumimoji="1" lang="en-US" altLang="zh-CN" dirty="0" smtClean="0"/>
              <a:t>latest</a:t>
            </a:r>
            <a:r>
              <a:rPr kumimoji="1" lang="zh-CN" altLang="en-US" dirty="0" smtClean="0"/>
              <a:t>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0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获得 </a:t>
            </a:r>
            <a:r>
              <a:rPr kumimoji="1" lang="en-US" altLang="zh-CN" dirty="0" err="1" smtClean="0"/>
              <a:t>nginx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16" y="988683"/>
            <a:ext cx="7220447" cy="10790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9952" y="20693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下载中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18001" y="4241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下载完成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17" y="2761852"/>
            <a:ext cx="6523163" cy="14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运行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0" y="828004"/>
            <a:ext cx="7221240" cy="7064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2787774"/>
            <a:ext cx="6948264" cy="13552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67944" y="1941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运行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61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 </a:t>
            </a:r>
            <a:r>
              <a:rPr kumimoji="1" lang="zh-CN" altLang="en-US" dirty="0" smtClean="0"/>
              <a:t>获取</a:t>
            </a:r>
            <a:r>
              <a:rPr kumimoji="1" lang="zh-CN" altLang="en-US" dirty="0"/>
              <a:t>镜像</a:t>
            </a:r>
            <a:r>
              <a:rPr kumimoji="1" lang="en-US" altLang="zh-CN" dirty="0"/>
              <a:t> (pull)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/>
              <a:t>默认是从官方仓库</a:t>
            </a:r>
            <a:r>
              <a:rPr kumimoji="1" lang="zh-CN" altLang="en-US" dirty="0" smtClean="0"/>
              <a:t>下载！ 从</a:t>
            </a:r>
            <a:r>
              <a:rPr kumimoji="1" lang="zh-CN" altLang="en-US" dirty="0"/>
              <a:t>非官方仓库下载，需要指定完整的仓库</a:t>
            </a:r>
            <a:r>
              <a:rPr kumimoji="1" lang="zh-CN" altLang="en-US" dirty="0" smtClean="0"/>
              <a:t>地址。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例如： </a:t>
            </a:r>
            <a:r>
              <a:rPr kumimoji="1" lang="en-US" altLang="zh-CN" dirty="0" err="1"/>
              <a:t>docker</a:t>
            </a:r>
            <a:r>
              <a:rPr kumimoji="1" lang="en-US" altLang="zh-CN" dirty="0"/>
              <a:t> pull hub.c.163.com/public/ubuntu:14.04</a:t>
            </a:r>
          </a:p>
          <a:p>
            <a:r>
              <a:rPr kumimoji="1" lang="zh-CN" altLang="en-US" dirty="0" smtClean="0"/>
              <a:t>子命令： </a:t>
            </a:r>
            <a:r>
              <a:rPr kumimoji="1" lang="en-US" altLang="zh-CN" dirty="0" smtClean="0"/>
              <a:t>-a, --all-tags=</a:t>
            </a:r>
            <a:r>
              <a:rPr kumimoji="1" lang="en-US" altLang="zh-CN" dirty="0" err="1" smtClean="0"/>
              <a:t>true|false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3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 </a:t>
            </a:r>
            <a:r>
              <a:rPr kumimoji="1" lang="zh-CN" altLang="en-US" dirty="0" smtClean="0"/>
              <a:t>查看镜像信息</a:t>
            </a:r>
            <a:r>
              <a:rPr kumimoji="1" lang="en-US" altLang="zh-CN" dirty="0" smtClean="0"/>
              <a:t>(images)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algn="ctr"/>
            <a:r>
              <a:rPr kumimoji="1" lang="en-US" altLang="zh-CN" sz="3200" dirty="0" err="1"/>
              <a:t>d</a:t>
            </a:r>
            <a:r>
              <a:rPr kumimoji="1" lang="en-US" altLang="zh-CN" sz="3200" dirty="0" err="1" smtClean="0"/>
              <a:t>ocker</a:t>
            </a:r>
            <a:r>
              <a:rPr kumimoji="1" lang="en-US" altLang="zh-CN" sz="3200" dirty="0" smtClean="0"/>
              <a:t> images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2335173"/>
            <a:ext cx="6516216" cy="13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 Images </a:t>
            </a:r>
            <a:r>
              <a:rPr kumimoji="1" lang="zh-CN" altLang="en-US" dirty="0" smtClean="0"/>
              <a:t>子命令（大部分都没用）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-a, --all=</a:t>
            </a:r>
            <a:r>
              <a:rPr kumimoji="1" lang="en-US" altLang="zh-CN" dirty="0" err="1" smtClean="0"/>
              <a:t>true|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false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列出</a:t>
            </a:r>
            <a:r>
              <a:rPr kumimoji="1" lang="zh-CN" altLang="en-US" dirty="0" smtClean="0"/>
              <a:t>所有镜像，包括临时文件；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--digests=</a:t>
            </a:r>
            <a:r>
              <a:rPr kumimoji="1" lang="en-US" altLang="zh-CN" dirty="0" err="1" smtClean="0"/>
              <a:t>true|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false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列出数字摘要值；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-f, --filter=[]:</a:t>
            </a:r>
            <a:r>
              <a:rPr kumimoji="1" lang="zh-CN" altLang="en-US" dirty="0" smtClean="0"/>
              <a:t>过滤列出的镜像</a:t>
            </a:r>
            <a:endParaRPr kumimoji="1" lang="en-US" altLang="zh-CN" dirty="0" smtClean="0"/>
          </a:p>
          <a:p>
            <a:r>
              <a:rPr kumimoji="1" lang="en-US" altLang="zh-CN" dirty="0" smtClean="0"/>
              <a:t>--no-</a:t>
            </a:r>
            <a:r>
              <a:rPr kumimoji="1" lang="en-US" altLang="zh-CN" dirty="0" err="1" smtClean="0"/>
              <a:t>trunc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true</a:t>
            </a:r>
            <a:r>
              <a:rPr kumimoji="1" lang="en-US" altLang="zh-CN" dirty="0" err="1" smtClean="0"/>
              <a:t>|false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对输出结果中太长的部分是否进行截</a:t>
            </a:r>
            <a:endParaRPr kumimoji="1" lang="en-US" altLang="zh-CN" dirty="0" smtClean="0"/>
          </a:p>
          <a:p>
            <a:r>
              <a:rPr kumimoji="1" lang="zh-CN" altLang="en-US" dirty="0" smtClean="0"/>
              <a:t>断</a:t>
            </a:r>
            <a:r>
              <a:rPr kumimoji="1" lang="en-US" altLang="zh-CN" dirty="0"/>
              <a:t>;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8650" y="4632723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FF0000"/>
                </a:solidFill>
              </a:rPr>
              <a:t>*红色为默认值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3. tag</a:t>
            </a:r>
            <a:r>
              <a:rPr kumimoji="1" lang="zh-CN" altLang="en-US" dirty="0" smtClean="0"/>
              <a:t>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为镜像添加标签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1945358"/>
            <a:ext cx="6228184" cy="26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4. inspect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975798" cy="3263504"/>
          </a:xfrm>
        </p:spPr>
        <p:txBody>
          <a:bodyPr/>
          <a:lstStyle/>
          <a:p>
            <a:r>
              <a:rPr kumimoji="1" lang="zh-CN" altLang="en-US" dirty="0" smtClean="0"/>
              <a:t>获得镜像的详细信息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可以获得一部分：</a:t>
            </a:r>
            <a:r>
              <a:rPr kumimoji="1" lang="en-US" altLang="zh-CN" dirty="0" err="1"/>
              <a:t>docker</a:t>
            </a:r>
            <a:r>
              <a:rPr kumimoji="1" lang="en-US" altLang="zh-CN" dirty="0"/>
              <a:t> inspect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f {{“.</a:t>
            </a:r>
            <a:r>
              <a:rPr kumimoji="1" lang="en-US" altLang="zh-CN" dirty="0" err="1"/>
              <a:t>Architectrue</a:t>
            </a:r>
            <a:r>
              <a:rPr kumimoji="1" lang="en-US" altLang="zh-CN" dirty="0"/>
              <a:t>”}}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067694"/>
            <a:ext cx="3260700" cy="28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的由来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211710"/>
            <a:ext cx="3410905" cy="108012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sz="2400" dirty="0" err="1" smtClean="0"/>
              <a:t>docCloud</a:t>
            </a:r>
            <a:r>
              <a:rPr kumimoji="1" lang="zh-CN" altLang="en-US" sz="2400" dirty="0" smtClean="0"/>
              <a:t>公司的开源产品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pPr lvl="1"/>
            <a:r>
              <a:rPr kumimoji="1" lang="zh-CN" altLang="en-US" dirty="0" smtClean="0"/>
              <a:t>提供 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 平台服务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支持主流编程语言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支持主流数据库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只需要运行一条命令就能把整个网站部署上去。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62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查看镜像的历史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1851670"/>
            <a:ext cx="7524328" cy="15365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7" y="3420974"/>
            <a:ext cx="4857725" cy="14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6. </a:t>
            </a:r>
            <a:r>
              <a:rPr kumimoji="1" lang="zh-CN" altLang="en-US" dirty="0" smtClean="0"/>
              <a:t>搜索镜像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search </a:t>
            </a:r>
            <a:r>
              <a:rPr kumimoji="1" lang="zh-CN" altLang="en-US" dirty="0" smtClean="0"/>
              <a:t>可以搜索远程仓库中共享的镜像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1818116"/>
            <a:ext cx="7812360" cy="29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7. </a:t>
            </a:r>
            <a:r>
              <a:rPr kumimoji="1" lang="zh-CN" altLang="en-US" dirty="0" smtClean="0"/>
              <a:t>删除镜像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使用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rmi</a:t>
            </a:r>
            <a:r>
              <a:rPr kumimoji="1" lang="zh-CN" altLang="en-US" dirty="0" smtClean="0"/>
              <a:t> 命令可以删除镜像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algn="ctr"/>
            <a:r>
              <a:rPr kumimoji="1" lang="en-US" altLang="zh-CN" sz="3200" dirty="0" err="1" smtClean="0"/>
              <a:t>docker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err="1" smtClean="0"/>
              <a:t>rmi</a:t>
            </a:r>
            <a:r>
              <a:rPr kumimoji="1" lang="en-US" altLang="zh-CN" sz="3200" dirty="0" smtClean="0"/>
              <a:t> IMAGE [IMAGE</a:t>
            </a:r>
            <a:r>
              <a:rPr kumimoji="1" lang="mr-IN" altLang="zh-CN" sz="3200" dirty="0" smtClean="0"/>
              <a:t>…</a:t>
            </a:r>
            <a:r>
              <a:rPr kumimoji="1" lang="en-US" altLang="zh-CN" sz="3200" dirty="0" smtClean="0"/>
              <a:t>]</a:t>
            </a:r>
            <a:endParaRPr kumimoji="1"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965920" y="3531717"/>
            <a:ext cx="1944216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rmi</a:t>
            </a:r>
            <a:r>
              <a:rPr kumimoji="1" lang="zh-CN" altLang="en-US" dirty="0" smtClean="0"/>
              <a:t>：删除镜像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2195736" y="2643758"/>
            <a:ext cx="1440160" cy="762894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760132" y="3531717"/>
            <a:ext cx="2376264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IMAGE</a:t>
            </a:r>
            <a:r>
              <a:rPr kumimoji="1" lang="zh-CN" altLang="en-US" dirty="0" smtClean="0"/>
              <a:t>：标签或者</a:t>
            </a:r>
            <a:r>
              <a:rPr kumimoji="1" lang="en-US" altLang="zh-CN" dirty="0" smtClean="0"/>
              <a:t>ID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H="1" flipV="1">
            <a:off x="5076057" y="2643758"/>
            <a:ext cx="1872207" cy="762894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8.</a:t>
            </a:r>
            <a:r>
              <a:rPr kumimoji="1" lang="zh-CN" altLang="en-US" dirty="0" smtClean="0"/>
              <a:t> 删除镜像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：删除多个标签中的指定标签，并不会影响镜像。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851670"/>
            <a:ext cx="7020272" cy="318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9.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删除镜像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或者只有一个</a:t>
            </a:r>
            <a:r>
              <a:rPr kumimoji="1" lang="en-US" altLang="zh-CN" dirty="0" smtClean="0"/>
              <a:t>tag</a:t>
            </a:r>
            <a:r>
              <a:rPr kumimoji="1" lang="zh-CN" altLang="en-US" dirty="0" smtClean="0"/>
              <a:t>：删除镜像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0" y="2067694"/>
            <a:ext cx="7407319" cy="23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 </a:t>
            </a:r>
            <a:r>
              <a:rPr kumimoji="1" lang="zh-CN" altLang="en-US" dirty="0" smtClean="0"/>
              <a:t>创建镜像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三种方法：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基于已有镜像的容器创建；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基于本地模板导入；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创建；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69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10.1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已有镜像的容器创建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algn="ctr"/>
            <a:r>
              <a:rPr kumimoji="1" lang="en-US" altLang="zh-CN" sz="2400" dirty="0" err="1"/>
              <a:t>d</a:t>
            </a:r>
            <a:r>
              <a:rPr kumimoji="1" lang="en-US" altLang="zh-CN" sz="2400" dirty="0" err="1" smtClean="0"/>
              <a:t>ocker</a:t>
            </a:r>
            <a:r>
              <a:rPr kumimoji="1" lang="en-US" altLang="zh-CN" sz="2400" dirty="0" smtClean="0"/>
              <a:t> commit [OPTIONS] CONTAINER [REPOSITORY[:TAG]] </a:t>
            </a:r>
            <a:endParaRPr kumimoji="1"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21904" y="2739628"/>
            <a:ext cx="2309936" cy="20643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dirty="0" smtClean="0"/>
              <a:t>选项：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-a: </a:t>
            </a:r>
            <a:r>
              <a:rPr kumimoji="1" lang="zh-CN" altLang="en-US" dirty="0" smtClean="0"/>
              <a:t>作者信息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-c: </a:t>
            </a:r>
            <a:r>
              <a:rPr kumimoji="1" lang="zh-CN" altLang="en-US" dirty="0" smtClean="0"/>
              <a:t>执行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命令</a:t>
            </a:r>
            <a:endParaRPr kumimoji="1" lang="en-US" altLang="zh-CN" dirty="0" smtClean="0"/>
          </a:p>
          <a:p>
            <a:r>
              <a:rPr kumimoji="1" lang="en-US" altLang="zh-CN" dirty="0" smtClean="0"/>
              <a:t>-m: </a:t>
            </a:r>
            <a:r>
              <a:rPr kumimoji="1" lang="zh-CN" altLang="en-US" dirty="0" smtClean="0"/>
              <a:t>提交信息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-p: </a:t>
            </a:r>
            <a:r>
              <a:rPr kumimoji="1" lang="zh-CN" altLang="en-US" dirty="0" smtClean="0"/>
              <a:t>提交时暂停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2051720" y="1851670"/>
            <a:ext cx="1440160" cy="762894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04" y="2739628"/>
            <a:ext cx="4910979" cy="12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11. </a:t>
            </a:r>
            <a:r>
              <a:rPr kumimoji="1" lang="zh-CN" altLang="en-US" dirty="0" smtClean="0"/>
              <a:t>存储</a:t>
            </a:r>
            <a:r>
              <a:rPr kumimoji="1" lang="zh-CN" altLang="en-US" dirty="0"/>
              <a:t>、</a:t>
            </a:r>
            <a:r>
              <a:rPr kumimoji="1" lang="zh-CN" altLang="en-US" dirty="0" smtClean="0"/>
              <a:t>载入、上传镜像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存储：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save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o </a:t>
            </a:r>
            <a:r>
              <a:rPr kumimoji="1" lang="en-US" altLang="zh-CN" dirty="0" err="1" smtClean="0"/>
              <a:t>nginx.newest.tar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nginx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载入：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load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input </a:t>
            </a:r>
            <a:r>
              <a:rPr kumimoji="1" lang="en-US" altLang="zh-CN" dirty="0" err="1" smtClean="0"/>
              <a:t>nginx.newest.tar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上传：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push NAME[:TAG] | REGISTRY_HOST[REGISTRY_PORT/] NAME[:TAG]</a:t>
            </a:r>
          </a:p>
          <a:p>
            <a:pPr lvl="1"/>
            <a:r>
              <a:rPr kumimoji="1" lang="en-US" altLang="zh-CN" dirty="0" err="1"/>
              <a:t>docker</a:t>
            </a:r>
            <a:r>
              <a:rPr kumimoji="1" lang="en-US" altLang="zh-CN" dirty="0"/>
              <a:t> tag ng-t:0.1 </a:t>
            </a:r>
            <a:r>
              <a:rPr kumimoji="1" lang="en-US" altLang="zh-CN" dirty="0" err="1"/>
              <a:t>crazyvalse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ng-t:latest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docker</a:t>
            </a:r>
            <a:r>
              <a:rPr kumimoji="1" lang="en-US" altLang="zh-CN" dirty="0"/>
              <a:t> push </a:t>
            </a:r>
            <a:r>
              <a:rPr kumimoji="1" lang="en-US" altLang="zh-CN" dirty="0" err="1"/>
              <a:t>crazyvalse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ng-t:latest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268016"/>
            <a:ext cx="2880320" cy="139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12.</a:t>
            </a:r>
            <a:r>
              <a:rPr kumimoji="1" lang="zh-CN" altLang="en-US" dirty="0" smtClean="0"/>
              <a:t> 新建并启动容器</a:t>
            </a:r>
            <a:r>
              <a:rPr kumimoji="1" lang="en-US" altLang="zh-CN" dirty="0" smtClean="0"/>
              <a:t> run </a:t>
            </a:r>
            <a:r>
              <a:rPr kumimoji="1" lang="zh-CN" altLang="en-US" dirty="0" smtClean="0"/>
              <a:t>命令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run ==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create + </a:t>
            </a:r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start</a:t>
            </a:r>
            <a:endParaRPr kumimoji="1" lang="en-US" altLang="zh-CN" dirty="0"/>
          </a:p>
          <a:p>
            <a:r>
              <a:rPr kumimoji="1" lang="zh-CN" altLang="en-US" dirty="0" smtClean="0"/>
              <a:t>步骤：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检查本地是否存在指定的镜像，不存在就从公有仓库下载；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利用镜像创建一个容器，并启动该容器；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分配一个文件系统给容器，并在只读的镜像层外面挂载一层可读写层；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从宿主主机配置的网桥接口中桥接一个虚拟接口到容器中；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从网桥的地址池配置一个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地址给容器；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执行用户指定的应用程序；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执行完毕后容器被自动终止；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-it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分配一个伪终端；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</a:rPr>
              <a:t>-d</a:t>
            </a:r>
            <a:r>
              <a:rPr kumimoji="1" lang="zh-CN" altLang="en-US" dirty="0" smtClean="0">
                <a:solidFill>
                  <a:srgbClr val="FF0000"/>
                </a:solidFill>
              </a:rPr>
              <a:t> 在后台运行的守卫进程；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4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图解：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78137"/>
            <a:ext cx="3151262" cy="1334770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178137"/>
            <a:ext cx="4617742" cy="1401725"/>
          </a:xfrm>
        </p:spPr>
      </p:pic>
    </p:spTree>
    <p:extLst>
      <p:ext uri="{BB962C8B-B14F-4D97-AF65-F5344CB8AC3E}">
        <p14:creationId xmlns:p14="http://schemas.microsoft.com/office/powerpoint/2010/main" val="19283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的由来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12987"/>
            <a:ext cx="2016224" cy="2016224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355320"/>
            <a:ext cx="2783108" cy="2810940"/>
          </a:xfrm>
        </p:spPr>
      </p:pic>
      <p:sp>
        <p:nvSpPr>
          <p:cNvPr id="7" name="文本框 6"/>
          <p:cNvSpPr txBox="1"/>
          <p:nvPr/>
        </p:nvSpPr>
        <p:spPr>
          <a:xfrm>
            <a:off x="1547664" y="35961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/>
              <a:t>卖好不卖座</a:t>
            </a:r>
            <a:endParaRPr kumimoji="1"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601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13.</a:t>
            </a:r>
            <a:r>
              <a:rPr kumimoji="1" lang="zh-CN" altLang="en-US" dirty="0" smtClean="0"/>
              <a:t> 终止容器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命令： 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stop [-t|--time[=10]] [CONTAINER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重启： 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restart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03" y="2427734"/>
            <a:ext cx="776619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14.</a:t>
            </a:r>
            <a:r>
              <a:rPr kumimoji="1" lang="zh-CN" altLang="en-US" dirty="0" smtClean="0"/>
              <a:t> 进入容器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exec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Docker exec [-d|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detach] [--detach-keys[=[]] [-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|--interactive] [--privileged] [-t|--</a:t>
            </a:r>
            <a:r>
              <a:rPr kumimoji="1" lang="en-US" altLang="zh-CN" dirty="0" err="1" smtClean="0"/>
              <a:t>tty</a:t>
            </a:r>
            <a:r>
              <a:rPr kumimoji="1" lang="en-US" altLang="zh-CN" dirty="0" smtClean="0"/>
              <a:t>] [-u|--user[=USER]] CONTAINER COMMAND [ARG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]</a:t>
            </a:r>
          </a:p>
          <a:p>
            <a:pPr lvl="1"/>
            <a:r>
              <a:rPr kumimoji="1" lang="en-US" altLang="zh-CN" dirty="0" smtClean="0"/>
              <a:t>-d</a:t>
            </a:r>
            <a:r>
              <a:rPr kumimoji="1" lang="zh-CN" altLang="en-US" dirty="0" smtClean="0"/>
              <a:t>： 容器进入后台，用户无法看到容器中的信息，也无法进行操作；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--detach-keys</a:t>
            </a:r>
            <a:r>
              <a:rPr kumimoji="1" lang="zh-CN" altLang="en-US" dirty="0" smtClean="0"/>
              <a:t>：退出的快捷键，默认是</a:t>
            </a:r>
            <a:r>
              <a:rPr kumimoji="1" lang="en-US" altLang="zh-CN" dirty="0" err="1" smtClean="0"/>
              <a:t>CTRL-p|q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-I</a:t>
            </a:r>
            <a:r>
              <a:rPr kumimoji="1" lang="zh-CN" altLang="en-US" dirty="0" smtClean="0"/>
              <a:t>： 标准输入接收用户输入命令，默认为</a:t>
            </a:r>
            <a:r>
              <a:rPr kumimoji="1" lang="en-US" altLang="zh-CN" dirty="0" smtClean="0"/>
              <a:t>false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--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privileged</a:t>
            </a:r>
            <a:r>
              <a:rPr kumimoji="1" lang="zh-CN" altLang="en-US" dirty="0"/>
              <a:t>：</a:t>
            </a:r>
            <a:r>
              <a:rPr kumimoji="1" lang="zh-CN" altLang="en-US" dirty="0" smtClean="0"/>
              <a:t>是否给与最高权限；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-t</a:t>
            </a:r>
            <a:r>
              <a:rPr kumimoji="1" lang="zh-CN" altLang="en-US" dirty="0" smtClean="0"/>
              <a:t>：分配伪终端；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-u, --user</a:t>
            </a:r>
            <a:r>
              <a:rPr kumimoji="1" lang="zh-CN" altLang="en-US" dirty="0" smtClean="0"/>
              <a:t>：执行命令的用户名或</a:t>
            </a:r>
            <a:r>
              <a:rPr kumimoji="1" lang="en-US" altLang="zh-CN" dirty="0" smtClean="0"/>
              <a:t>ID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例如：</a:t>
            </a:r>
            <a:r>
              <a:rPr lang="en-US" altLang="zh-CN" dirty="0"/>
              <a:t> </a:t>
            </a:r>
            <a:r>
              <a:rPr lang="en-US" altLang="zh-CN" dirty="0" err="1" smtClean="0"/>
              <a:t>docker</a:t>
            </a:r>
            <a:r>
              <a:rPr lang="en-US" altLang="zh-CN" dirty="0" smtClean="0"/>
              <a:t> </a:t>
            </a:r>
            <a:r>
              <a:rPr lang="en-US" altLang="zh-CN" dirty="0"/>
              <a:t>exec -it 71f8eeb9be51 /bin/bash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82" y="3363838"/>
            <a:ext cx="3573264" cy="7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15.</a:t>
            </a:r>
            <a:r>
              <a:rPr kumimoji="1" lang="zh-CN" altLang="en-US" dirty="0" smtClean="0"/>
              <a:t> 删除容器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algn="ctr"/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rm</a:t>
            </a:r>
            <a:r>
              <a:rPr kumimoji="1" lang="en-US" altLang="zh-CN" dirty="0" smtClean="0"/>
              <a:t> [-f|--force] [-l|--link] [-v|--volumes] </a:t>
            </a:r>
            <a:r>
              <a:rPr kumimoji="1" lang="en-US" altLang="zh-CN" dirty="0"/>
              <a:t>[CONTAINER...]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2715766"/>
            <a:ext cx="2448272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-f</a:t>
            </a:r>
            <a:r>
              <a:rPr kumimoji="1" lang="zh-CN" altLang="en-US" dirty="0" smtClean="0"/>
              <a:t>：是否强制终止并删除一个运行中的容器；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默认：</a:t>
            </a:r>
            <a:r>
              <a:rPr kumimoji="1" lang="en-US" altLang="zh-CN" dirty="0" smtClean="0">
                <a:solidFill>
                  <a:srgbClr val="FF0000"/>
                </a:solidFill>
              </a:rPr>
              <a:t>false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1697360" y="1827807"/>
            <a:ext cx="1440160" cy="762894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347864" y="2720330"/>
            <a:ext cx="2160240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-l</a:t>
            </a:r>
            <a:r>
              <a:rPr kumimoji="1" lang="zh-CN" altLang="en-US" dirty="0" smtClean="0"/>
              <a:t> ：删除容器的连接，但保存容器；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默认：</a:t>
            </a:r>
            <a:r>
              <a:rPr kumimoji="1" lang="en-US" altLang="zh-CN" dirty="0" smtClean="0">
                <a:solidFill>
                  <a:srgbClr val="FF0000"/>
                </a:solidFill>
              </a:rPr>
              <a:t>false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 flipV="1">
            <a:off x="4206230" y="1779663"/>
            <a:ext cx="221754" cy="811038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156176" y="2691904"/>
            <a:ext cx="2215158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-v</a:t>
            </a:r>
            <a:r>
              <a:rPr kumimoji="1" lang="zh-CN" altLang="en-US" dirty="0" smtClean="0"/>
              <a:t>：删除容器挂载的数据卷；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默认：</a:t>
            </a:r>
            <a:r>
              <a:rPr kumimoji="1" lang="en-US" altLang="zh-CN" dirty="0" smtClean="0">
                <a:solidFill>
                  <a:srgbClr val="FF0000"/>
                </a:solidFill>
              </a:rPr>
              <a:t>false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 flipH="1" flipV="1">
            <a:off x="5796136" y="1779663"/>
            <a:ext cx="1728192" cy="811038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27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16.</a:t>
            </a:r>
            <a:r>
              <a:rPr kumimoji="1" lang="zh-CN" altLang="en-US" dirty="0" smtClean="0"/>
              <a:t> 导出容器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algn="ctr"/>
            <a:r>
              <a:rPr kumimoji="1" lang="en-US" altLang="zh-CN" sz="3200" dirty="0" err="1"/>
              <a:t>d</a:t>
            </a:r>
            <a:r>
              <a:rPr kumimoji="1" lang="en-US" altLang="zh-CN" sz="3200" dirty="0" err="1" smtClean="0"/>
              <a:t>ocker</a:t>
            </a:r>
            <a:r>
              <a:rPr kumimoji="1" lang="en-US" altLang="zh-CN" sz="3200" dirty="0" smtClean="0"/>
              <a:t> export [-o|--output[=“”]] CONTAINER</a:t>
            </a:r>
          </a:p>
          <a:p>
            <a:pPr algn="ctr"/>
            <a:endParaRPr kumimoji="1" lang="en-US" altLang="zh-CN" sz="3200" dirty="0"/>
          </a:p>
          <a:p>
            <a:pPr algn="ctr"/>
            <a:endParaRPr kumimoji="1" lang="en-US" altLang="zh-CN" sz="3200" dirty="0" smtClean="0"/>
          </a:p>
          <a:p>
            <a:pPr algn="ctr"/>
            <a:endParaRPr kumimoji="1" lang="en-US" altLang="zh-CN" sz="3200" dirty="0"/>
          </a:p>
          <a:p>
            <a:r>
              <a:rPr lang="en-US" altLang="zh-CN" sz="2400" dirty="0" err="1"/>
              <a:t>docker</a:t>
            </a:r>
            <a:r>
              <a:rPr lang="en-US" altLang="zh-CN" sz="2400" dirty="0"/>
              <a:t> export -o ng-</a:t>
            </a:r>
            <a:r>
              <a:rPr lang="en-US" altLang="zh-CN" sz="2400" dirty="0" err="1"/>
              <a:t>cr.tar</a:t>
            </a:r>
            <a:r>
              <a:rPr lang="en-US" altLang="zh-CN" sz="2400" dirty="0"/>
              <a:t> 71f8eeb9be51</a:t>
            </a:r>
            <a:endParaRPr kumimoji="1" lang="en-US" altLang="zh-CN" sz="2400" dirty="0" smtClean="0"/>
          </a:p>
          <a:p>
            <a:endParaRPr kumimoji="1"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3275856" y="2486100"/>
            <a:ext cx="3024336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-o: </a:t>
            </a:r>
            <a:r>
              <a:rPr kumimoji="1" lang="zh-CN" altLang="en-US" dirty="0" smtClean="0"/>
              <a:t>指定导出</a:t>
            </a:r>
            <a:r>
              <a:rPr kumimoji="1" lang="en-US" altLang="zh-CN" dirty="0" smtClean="0"/>
              <a:t>tar</a:t>
            </a:r>
            <a:r>
              <a:rPr kumimoji="1" lang="zh-CN" altLang="en-US" dirty="0" smtClean="0"/>
              <a:t>文件名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 flipV="1">
            <a:off x="4788024" y="1923679"/>
            <a:ext cx="0" cy="432047"/>
          </a:xfrm>
          <a:prstGeom prst="straightConnector1">
            <a:avLst/>
          </a:prstGeom>
          <a:ln w="8255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4" y="4083918"/>
            <a:ext cx="666023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17.</a:t>
            </a:r>
            <a:r>
              <a:rPr kumimoji="1" lang="zh-CN" altLang="en-US" dirty="0" smtClean="0"/>
              <a:t> 导入容器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import [-c|--change=[]] [-m|--message[=MESSAGE]] </a:t>
            </a:r>
            <a:r>
              <a:rPr kumimoji="1" lang="en-US" altLang="zh-CN" dirty="0" err="1" smtClean="0"/>
              <a:t>file|URL</a:t>
            </a:r>
            <a:r>
              <a:rPr kumimoji="1" lang="en-US" altLang="zh-CN" dirty="0" smtClean="0"/>
              <a:t>|-[REPOSITORY] [:TAG]</a:t>
            </a:r>
          </a:p>
          <a:p>
            <a:pPr lvl="1"/>
            <a:r>
              <a:rPr kumimoji="1" lang="en-US" altLang="zh-CN" dirty="0" smtClean="0"/>
              <a:t>-c</a:t>
            </a:r>
            <a:r>
              <a:rPr kumimoji="1" lang="zh-CN" altLang="en-US" dirty="0" smtClean="0"/>
              <a:t>：修改的</a:t>
            </a:r>
            <a:r>
              <a:rPr kumimoji="1" lang="en-US" altLang="zh-CN" dirty="0" err="1" smtClean="0"/>
              <a:t>Dockerfile</a:t>
            </a:r>
            <a:r>
              <a:rPr kumimoji="1" lang="zh-CN" altLang="en-US" dirty="0" smtClean="0"/>
              <a:t>指令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5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18.</a:t>
            </a:r>
            <a:r>
              <a:rPr kumimoji="1" lang="zh-CN" altLang="en-US" dirty="0" smtClean="0"/>
              <a:t> 挂载数据卷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在用 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 </a:t>
            </a:r>
            <a:r>
              <a:rPr kumimoji="1" lang="zh-CN" altLang="en-US" dirty="0" smtClean="0"/>
              <a:t>命令的时候，使用</a:t>
            </a:r>
            <a:r>
              <a:rPr kumimoji="1" lang="en-US" altLang="zh-CN" dirty="0" smtClean="0"/>
              <a:t>-v</a:t>
            </a:r>
            <a:r>
              <a:rPr kumimoji="1" lang="zh-CN" altLang="en-US" dirty="0" smtClean="0"/>
              <a:t>标记可以在容器内创建一个数据卷。多次重复可以创建多个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19.</a:t>
            </a:r>
            <a:r>
              <a:rPr kumimoji="1" lang="zh-CN" altLang="en-US" dirty="0" smtClean="0"/>
              <a:t> 端口映射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启动容器的时候，如果不指定对应的参数，在容器外部是无法通过网络来访问容器内的网络应用和服务的。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可以通过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 和</a:t>
            </a:r>
            <a:r>
              <a:rPr kumimoji="1" lang="en-US" altLang="zh-CN" dirty="0" smtClean="0"/>
              <a:t>-P</a:t>
            </a:r>
            <a:r>
              <a:rPr kumimoji="1" lang="zh-CN" altLang="en-US" dirty="0" smtClean="0"/>
              <a:t> 来指定端口映射。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当使用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P</a:t>
            </a:r>
            <a:r>
              <a:rPr kumimoji="1" lang="zh-CN" altLang="en-US" dirty="0" smtClean="0"/>
              <a:t> 标记时，</a:t>
            </a:r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 会随机映射一个</a:t>
            </a:r>
            <a:r>
              <a:rPr kumimoji="1" lang="en-US" altLang="zh-CN" dirty="0" smtClean="0"/>
              <a:t>49000——49900</a:t>
            </a:r>
            <a:r>
              <a:rPr kumimoji="1" lang="zh-CN" altLang="en-US" dirty="0" smtClean="0"/>
              <a:t>的端口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-p</a:t>
            </a:r>
            <a:r>
              <a:rPr kumimoji="1" lang="zh-CN" altLang="en-US" dirty="0" smtClean="0"/>
              <a:t>：可以指定要映射的端口，格式：</a:t>
            </a:r>
            <a:r>
              <a:rPr kumimoji="1" lang="en-US" altLang="zh-CN" dirty="0" err="1" smtClean="0"/>
              <a:t>IP:HostPort:ContainerPort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3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补充：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-compose</a:t>
            </a:r>
          </a:p>
          <a:p>
            <a:r>
              <a:rPr kumimoji="1" lang="en-US" altLang="zh-CN" dirty="0" err="1" smtClean="0"/>
              <a:t>Dockerfile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63888" y="1369219"/>
            <a:ext cx="4951462" cy="3263504"/>
          </a:xfrm>
        </p:spPr>
        <p:txBody>
          <a:bodyPr/>
          <a:lstStyle/>
          <a:p>
            <a:r>
              <a:rPr kumimoji="1" lang="en-US" altLang="zh-CN" dirty="0" smtClean="0"/>
              <a:t>Nginx: </a:t>
            </a:r>
          </a:p>
          <a:p>
            <a:pPr lvl="1"/>
            <a:r>
              <a:rPr lang="zh-CN" altLang="en-US" sz="1400" dirty="0" smtClean="0"/>
              <a:t>启动</a:t>
            </a:r>
            <a:r>
              <a:rPr lang="en-US" altLang="zh-CN" sz="1400" dirty="0" err="1" smtClean="0"/>
              <a:t>nginx</a:t>
            </a:r>
            <a:r>
              <a:rPr lang="zh-CN" altLang="en-US" sz="1400" dirty="0" smtClean="0"/>
              <a:t>并打开终端：</a:t>
            </a:r>
            <a:r>
              <a:rPr lang="en-US" altLang="zh-CN" sz="1400" dirty="0" err="1" smtClean="0"/>
              <a:t>docker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run -p 8080:80 --name </a:t>
            </a:r>
            <a:r>
              <a:rPr lang="en-US" altLang="zh-CN" sz="1400" dirty="0" err="1"/>
              <a:t>nginx_web</a:t>
            </a:r>
            <a:r>
              <a:rPr lang="en-US" altLang="zh-CN" sz="1400" dirty="0"/>
              <a:t> -it </a:t>
            </a:r>
            <a:r>
              <a:rPr lang="en-US" altLang="zh-CN" sz="1400" dirty="0" err="1"/>
              <a:t>nginx</a:t>
            </a:r>
            <a:r>
              <a:rPr lang="en-US" altLang="zh-CN" sz="1400" dirty="0"/>
              <a:t> /bin/bash</a:t>
            </a:r>
            <a:endParaRPr kumimoji="1" lang="en-US" altLang="zh-CN" sz="1400" dirty="0"/>
          </a:p>
          <a:p>
            <a:pPr lvl="1"/>
            <a:r>
              <a:rPr kumimoji="1" lang="zh-CN" altLang="en-US" sz="1400" dirty="0" smtClean="0"/>
              <a:t>挂载外部容器：</a:t>
            </a:r>
            <a:r>
              <a:rPr kumimoji="1" lang="en-US" altLang="zh-CN" sz="1400" dirty="0" err="1" smtClean="0"/>
              <a:t>docker</a:t>
            </a:r>
            <a:r>
              <a:rPr kumimoji="1" lang="en-US" altLang="zh-CN" sz="1400" dirty="0" smtClean="0"/>
              <a:t> </a:t>
            </a:r>
            <a:r>
              <a:rPr kumimoji="1" lang="en-US" altLang="zh-CN" sz="1400" dirty="0"/>
              <a:t>run --name=</a:t>
            </a:r>
            <a:r>
              <a:rPr kumimoji="1" lang="en-US" altLang="zh-CN" sz="1400" dirty="0" err="1"/>
              <a:t>znsj</a:t>
            </a:r>
            <a:r>
              <a:rPr kumimoji="1" lang="en-US" altLang="zh-CN" sz="1400" dirty="0"/>
              <a:t>-demo -p 8077:80 -v /home/</a:t>
            </a:r>
            <a:r>
              <a:rPr kumimoji="1" lang="en-US" altLang="zh-CN" sz="1400" dirty="0" err="1"/>
              <a:t>ubuntu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znsj_demo</a:t>
            </a:r>
            <a:r>
              <a:rPr kumimoji="1" lang="en-US" altLang="zh-CN" sz="1400" dirty="0"/>
              <a:t>/www:/</a:t>
            </a:r>
            <a:r>
              <a:rPr kumimoji="1" lang="en-US" altLang="zh-CN" sz="1400" dirty="0" err="1"/>
              <a:t>usr</a:t>
            </a:r>
            <a:r>
              <a:rPr kumimoji="1" lang="en-US" altLang="zh-CN" sz="1400" dirty="0"/>
              <a:t>/share/</a:t>
            </a:r>
            <a:r>
              <a:rPr kumimoji="1" lang="en-US" altLang="zh-CN" sz="1400" dirty="0" err="1"/>
              <a:t>nginx</a:t>
            </a:r>
            <a:r>
              <a:rPr kumimoji="1" lang="en-US" altLang="zh-CN" sz="1400" dirty="0"/>
              <a:t>/html -v /home/</a:t>
            </a:r>
            <a:r>
              <a:rPr kumimoji="1" lang="en-US" altLang="zh-CN" sz="1400" dirty="0" err="1"/>
              <a:t>ubuntu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znsj_demo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conf.d</a:t>
            </a:r>
            <a:r>
              <a:rPr kumimoji="1" lang="en-US" altLang="zh-CN" sz="1400" dirty="0"/>
              <a:t>:/</a:t>
            </a:r>
            <a:r>
              <a:rPr kumimoji="1" lang="en-US" altLang="zh-CN" sz="1400" dirty="0" err="1"/>
              <a:t>etc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nginx</a:t>
            </a:r>
            <a:r>
              <a:rPr kumimoji="1" lang="en-US" altLang="zh-CN" sz="1400" dirty="0"/>
              <a:t>/</a:t>
            </a:r>
            <a:r>
              <a:rPr kumimoji="1" lang="en-US" altLang="zh-CN" sz="1400" dirty="0" err="1"/>
              <a:t>conf.d</a:t>
            </a:r>
            <a:r>
              <a:rPr kumimoji="1" lang="en-US" altLang="zh-CN" sz="1400" dirty="0"/>
              <a:t> -d </a:t>
            </a:r>
            <a:r>
              <a:rPr kumimoji="1" lang="en-US" altLang="zh-CN" sz="1400" dirty="0" err="1" smtClean="0"/>
              <a:t>nginx</a:t>
            </a:r>
            <a:endParaRPr kumimoji="1" lang="en-US" altLang="zh-CN" sz="1400" dirty="0" smtClean="0"/>
          </a:p>
          <a:p>
            <a:pPr lvl="1"/>
            <a:r>
              <a:rPr kumimoji="1" lang="zh-CN" altLang="en-US" sz="1400" dirty="0" smtClean="0"/>
              <a:t>拷贝东西： </a:t>
            </a:r>
            <a:r>
              <a:rPr kumimoji="1" lang="en-US" altLang="zh-CN" sz="1400" dirty="0" err="1"/>
              <a:t>docker</a:t>
            </a:r>
            <a:r>
              <a:rPr kumimoji="1" lang="en-US" altLang="zh-CN" sz="1400" dirty="0"/>
              <a:t> </a:t>
            </a:r>
            <a:r>
              <a:rPr kumimoji="1" lang="en-US" altLang="zh-CN" sz="1400" dirty="0" err="1"/>
              <a:t>cp</a:t>
            </a:r>
            <a:r>
              <a:rPr kumimoji="1" lang="en-US" altLang="zh-CN" sz="1400" dirty="0"/>
              <a:t> </a:t>
            </a:r>
            <a:r>
              <a:rPr kumimoji="1" lang="en-US" altLang="zh-CN" sz="1400" dirty="0" err="1"/>
              <a:t>hello.html</a:t>
            </a:r>
            <a:r>
              <a:rPr kumimoji="1" lang="en-US" altLang="zh-CN" sz="1400" dirty="0"/>
              <a:t> 866cc77b9b95:/</a:t>
            </a:r>
            <a:r>
              <a:rPr kumimoji="1" lang="en-US" altLang="zh-CN" sz="1400" dirty="0" err="1"/>
              <a:t>usr</a:t>
            </a:r>
            <a:r>
              <a:rPr kumimoji="1" lang="en-US" altLang="zh-CN" sz="1400" dirty="0"/>
              <a:t>/share/</a:t>
            </a:r>
            <a:r>
              <a:rPr kumimoji="1" lang="en-US" altLang="zh-CN" sz="1400" dirty="0" err="1"/>
              <a:t>nginx</a:t>
            </a:r>
            <a:r>
              <a:rPr kumimoji="1" lang="en-US" altLang="zh-CN" sz="1400" dirty="0"/>
              <a:t>/html</a:t>
            </a:r>
            <a:endParaRPr kumimoji="1" lang="en-US" altLang="zh-CN" sz="1400" dirty="0" smtClean="0"/>
          </a:p>
          <a:p>
            <a:pPr lvl="1"/>
            <a:endParaRPr kumimoji="1" lang="en-US" altLang="zh-CN" sz="1400" dirty="0"/>
          </a:p>
          <a:p>
            <a:r>
              <a:rPr kumimoji="1" lang="zh-CN" altLang="en-US" sz="1700" dirty="0" smtClean="0"/>
              <a:t>配置文件的位置</a:t>
            </a:r>
            <a:endParaRPr kumimoji="1" lang="en-US" altLang="zh-CN" sz="1700" dirty="0" smtClean="0"/>
          </a:p>
          <a:p>
            <a:pPr lvl="1"/>
            <a:r>
              <a:rPr kumimoji="1" lang="zh-CN" altLang="en-US" sz="1400" dirty="0" smtClean="0"/>
              <a:t>日志： </a:t>
            </a:r>
            <a:r>
              <a:rPr kumimoji="1" lang="en-US" altLang="zh-CN" sz="1400" dirty="0" smtClean="0"/>
              <a:t>/</a:t>
            </a:r>
            <a:r>
              <a:rPr kumimoji="1" lang="en-US" altLang="zh-CN" sz="1400" dirty="0" err="1" smtClean="0"/>
              <a:t>var</a:t>
            </a:r>
            <a:r>
              <a:rPr kumimoji="1" lang="en-US" altLang="zh-CN" sz="1400" dirty="0" smtClean="0"/>
              <a:t>/log/</a:t>
            </a:r>
            <a:r>
              <a:rPr kumimoji="1" lang="en-US" altLang="zh-CN" sz="1400" dirty="0" err="1" smtClean="0"/>
              <a:t>nginx</a:t>
            </a:r>
            <a:endParaRPr kumimoji="1" lang="en-US" altLang="zh-CN" sz="1400" dirty="0" smtClean="0"/>
          </a:p>
          <a:p>
            <a:pPr lvl="1"/>
            <a:r>
              <a:rPr kumimoji="1" lang="zh-CN" altLang="en-US" sz="1400" dirty="0" smtClean="0"/>
              <a:t>配置： </a:t>
            </a:r>
            <a:r>
              <a:rPr kumimoji="1" lang="en-US" altLang="zh-CN" sz="1400" dirty="0" smtClean="0"/>
              <a:t>/</a:t>
            </a:r>
            <a:r>
              <a:rPr kumimoji="1" lang="en-US" altLang="zh-CN" sz="1400" dirty="0" err="1" smtClean="0"/>
              <a:t>etc</a:t>
            </a:r>
            <a:r>
              <a:rPr kumimoji="1" lang="en-US" altLang="zh-CN" sz="1400" dirty="0" smtClean="0"/>
              <a:t>/</a:t>
            </a:r>
            <a:r>
              <a:rPr kumimoji="1" lang="en-US" altLang="zh-CN" sz="1400" dirty="0" err="1" smtClean="0"/>
              <a:t>nginx</a:t>
            </a:r>
            <a:endParaRPr kumimoji="1" lang="en-US" altLang="zh-CN" sz="1400" dirty="0" smtClean="0"/>
          </a:p>
          <a:p>
            <a:pPr lvl="1"/>
            <a:r>
              <a:rPr kumimoji="1" lang="zh-CN" altLang="en-US" sz="1400" dirty="0" smtClean="0"/>
              <a:t>资源：</a:t>
            </a:r>
            <a:r>
              <a:rPr kumimoji="1" lang="en-US" altLang="zh-CN" sz="1400" dirty="0" smtClean="0"/>
              <a:t> /</a:t>
            </a:r>
            <a:r>
              <a:rPr kumimoji="1" lang="en-US" altLang="zh-CN" sz="1400" dirty="0" err="1" smtClean="0"/>
              <a:t>usr</a:t>
            </a:r>
            <a:r>
              <a:rPr kumimoji="1" lang="en-US" altLang="zh-CN" sz="1400" dirty="0" smtClean="0"/>
              <a:t>/share/</a:t>
            </a:r>
            <a:r>
              <a:rPr kumimoji="1" lang="en-US" altLang="zh-CN" sz="1400" dirty="0" err="1" smtClean="0"/>
              <a:t>nginx</a:t>
            </a:r>
            <a:r>
              <a:rPr kumimoji="1" lang="en-US" altLang="zh-CN" sz="1400" dirty="0" smtClean="0"/>
              <a:t>/html</a:t>
            </a:r>
            <a:endParaRPr kumimoji="1"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51670"/>
            <a:ext cx="3476793" cy="13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27984" y="1369219"/>
            <a:ext cx="4087366" cy="3263504"/>
          </a:xfrm>
        </p:spPr>
        <p:txBody>
          <a:bodyPr/>
          <a:lstStyle/>
          <a:p>
            <a:r>
              <a:rPr kumimoji="1" lang="en-US" altLang="zh-CN" dirty="0" smtClean="0"/>
              <a:t>WordPress:</a:t>
            </a:r>
          </a:p>
          <a:p>
            <a:pPr lvl="1"/>
            <a:r>
              <a:rPr kumimoji="1" lang="en-US" altLang="zh-CN" dirty="0" err="1" smtClean="0"/>
              <a:t>docker</a:t>
            </a:r>
            <a:r>
              <a:rPr kumimoji="1" lang="en-US" altLang="zh-CN" dirty="0" smtClean="0"/>
              <a:t> run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name </a:t>
            </a:r>
            <a:r>
              <a:rPr kumimoji="1" lang="en-US" altLang="zh-CN" dirty="0" err="1" smtClean="0"/>
              <a:t>db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err="1" smtClean="0"/>
              <a:t>env</a:t>
            </a:r>
            <a:r>
              <a:rPr kumimoji="1" lang="en-US" altLang="zh-CN" dirty="0" smtClean="0"/>
              <a:t> MYSQL_ROOT_PASSWORD=example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d </a:t>
            </a:r>
            <a:r>
              <a:rPr kumimoji="1" lang="en-US" altLang="zh-CN" dirty="0" err="1" smtClean="0"/>
              <a:t>mariadb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d</a:t>
            </a:r>
            <a:r>
              <a:rPr kumimoji="1" lang="en-US" altLang="zh-CN" dirty="0" err="1" smtClean="0"/>
              <a:t>ocker</a:t>
            </a:r>
            <a:r>
              <a:rPr kumimoji="1" lang="en-US" altLang="zh-CN" dirty="0" smtClean="0"/>
              <a:t> run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name </a:t>
            </a:r>
            <a:r>
              <a:rPr kumimoji="1" lang="en-US" altLang="zh-CN" dirty="0" err="1" smtClean="0"/>
              <a:t>MyWordWordPress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link </a:t>
            </a:r>
            <a:r>
              <a:rPr kumimoji="1" lang="en-US" altLang="zh-CN" dirty="0" err="1" smtClean="0"/>
              <a:t>db:mysql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p 8080:80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d </a:t>
            </a:r>
            <a:r>
              <a:rPr kumimoji="1" lang="en-US" altLang="zh-CN" dirty="0" err="1" smtClean="0"/>
              <a:t>wordpress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9219"/>
            <a:ext cx="3655318" cy="24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的由来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70013"/>
            <a:ext cx="3886200" cy="2911117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94" y="1370013"/>
            <a:ext cx="2911117" cy="2911117"/>
          </a:xfrm>
        </p:spPr>
      </p:pic>
      <p:sp>
        <p:nvSpPr>
          <p:cNvPr id="6" name="文本框 5"/>
          <p:cNvSpPr txBox="1"/>
          <p:nvPr/>
        </p:nvSpPr>
        <p:spPr>
          <a:xfrm>
            <a:off x="1658002" y="4447659"/>
            <a:ext cx="155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CEO Solomon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48472" y="4447659"/>
            <a:ext cx="309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年开源</a:t>
            </a:r>
            <a:r>
              <a:rPr kumimoji="1" lang="en-US" altLang="zh-CN" dirty="0" smtClean="0"/>
              <a:t>Container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Docker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9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9583"/>
            <a:ext cx="1872208" cy="2461880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59583"/>
            <a:ext cx="1872208" cy="2512983"/>
          </a:xfrm>
        </p:spPr>
      </p:pic>
      <p:sp>
        <p:nvSpPr>
          <p:cNvPr id="6" name="文本框 5"/>
          <p:cNvSpPr txBox="1"/>
          <p:nvPr/>
        </p:nvSpPr>
        <p:spPr>
          <a:xfrm>
            <a:off x="849536" y="3786929"/>
            <a:ext cx="549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十张图带你了解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http://</a:t>
            </a:r>
            <a:r>
              <a:rPr kumimoji="1" lang="en-US" altLang="zh-CN" dirty="0" err="1"/>
              <a:t>dockone.io</a:t>
            </a:r>
            <a:r>
              <a:rPr kumimoji="1" lang="en-US" altLang="zh-CN" dirty="0"/>
              <a:t>/article/783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49536" y="4421727"/>
            <a:ext cx="776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几张图帮你了解</a:t>
            </a:r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：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www.cnblogs.com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SzeCheng</a:t>
            </a:r>
            <a:r>
              <a:rPr kumimoji="1" lang="en-US" altLang="zh-CN" dirty="0"/>
              <a:t>/p/6822905.html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49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F:\无版权图片\9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1683" b="66470"/>
          <a:stretch>
            <a:fillRect/>
          </a:stretch>
        </p:blipFill>
        <p:spPr bwMode="auto">
          <a:xfrm>
            <a:off x="-1" y="2356033"/>
            <a:ext cx="9144001" cy="21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340463"/>
            <a:ext cx="9144000" cy="20840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10" descr="F:\案例\208\pecotoy\pecotoy_01_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-2" r="-146" b="-26130"/>
          <a:stretch>
            <a:fillRect/>
          </a:stretch>
        </p:blipFill>
        <p:spPr bwMode="auto">
          <a:xfrm flipV="1">
            <a:off x="-2" y="2139340"/>
            <a:ext cx="9144001" cy="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751855" y="221194"/>
            <a:ext cx="3497045" cy="3497045"/>
            <a:chOff x="1590675" y="495039"/>
            <a:chExt cx="5962650" cy="5962650"/>
          </a:xfrm>
        </p:grpSpPr>
        <p:pic>
          <p:nvPicPr>
            <p:cNvPr id="66" name="Picture 6" descr="F:\案例\208\pecotoy\main_slider_circle_b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675" y="495039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F:\案例\208\pecotoy\login_field_b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53" y="1203598"/>
              <a:ext cx="4537893" cy="454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椭圆 67"/>
            <p:cNvSpPr/>
            <p:nvPr/>
          </p:nvSpPr>
          <p:spPr>
            <a:xfrm>
              <a:off x="2511222" y="1427446"/>
              <a:ext cx="4068000" cy="406800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2214321" y="1089734"/>
              <a:ext cx="4738098" cy="4799061"/>
              <a:chOff x="2388489" y="1163764"/>
              <a:chExt cx="4407075" cy="4463779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467865" y="116376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467865" y="544754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533016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392571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533016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392571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615564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388489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659887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350356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659887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350356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3840911" y="1672079"/>
            <a:ext cx="1287524" cy="50782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700" b="1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演    示</a:t>
            </a:r>
            <a:endParaRPr lang="zh-CN" altLang="en-US" sz="36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1.1</a:t>
            </a:r>
            <a:r>
              <a:rPr kumimoji="1" lang="zh-CN" altLang="en-US" dirty="0"/>
              <a:t> </a:t>
            </a:r>
            <a:r>
              <a:rPr kumimoji="1" lang="en-US" altLang="zh-CN" dirty="0"/>
              <a:t>Docker</a:t>
            </a:r>
            <a:r>
              <a:rPr kumimoji="1" lang="zh-CN" altLang="en-US" dirty="0"/>
              <a:t>的由来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日的</a:t>
            </a:r>
            <a:r>
              <a:rPr kumimoji="1" lang="en-US" altLang="zh-CN" dirty="0" err="1" smtClean="0"/>
              <a:t>DockerCon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，来自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IBM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RedHat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Rackspace</a:t>
            </a:r>
            <a:r>
              <a:rPr kumimoji="1" lang="zh-CN" altLang="en-US" dirty="0" smtClean="0"/>
              <a:t>等公司核心人员发表主题演讲，表示支持并加入</a:t>
            </a:r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的阵营。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55726"/>
            <a:ext cx="3672408" cy="2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355726"/>
            <a:ext cx="3694203" cy="24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Docker</a:t>
            </a:r>
            <a:r>
              <a:rPr kumimoji="1" lang="zh-CN" altLang="en-US" dirty="0" smtClean="0"/>
              <a:t> 为什么这么火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大量优秀的系统和软件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操作系统：</a:t>
            </a:r>
            <a:r>
              <a:rPr kumimoji="1" lang="en-US" altLang="zh-CN" dirty="0" smtClean="0"/>
              <a:t>Centos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Ubuntu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OpenSuse</a:t>
            </a:r>
            <a:r>
              <a:rPr kumimoji="1" lang="zh-CN" altLang="en-US" dirty="0" smtClean="0"/>
              <a:t>等。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编程语言：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C++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Ruby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Golang</a:t>
            </a:r>
            <a:r>
              <a:rPr kumimoji="1" lang="zh-CN" altLang="en-US" dirty="0" smtClean="0"/>
              <a:t>等。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 服务器： 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Nginx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Lighttpd</a:t>
            </a:r>
            <a:r>
              <a:rPr kumimoji="1" lang="zh-CN" altLang="en-US" dirty="0" smtClean="0"/>
              <a:t>等。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数据库：</a:t>
            </a:r>
            <a:r>
              <a:rPr kumimoji="1" lang="en-US" altLang="zh-CN" dirty="0" smtClean="0"/>
              <a:t>Oracle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Mongodb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等。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结果：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运维麻烦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不能使用其他优秀的框架和软件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19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先试试这辆自行车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50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启动</a:t>
            </a:r>
            <a:r>
              <a:rPr kumimoji="1" lang="en-US" altLang="zh-CN" dirty="0" err="1" smtClean="0"/>
              <a:t>nginx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74697"/>
            <a:ext cx="4176463" cy="188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74697"/>
            <a:ext cx="4018994" cy="24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4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96BF"/>
      </a:accent1>
      <a:accent2>
        <a:srgbClr val="ED7D31"/>
      </a:accent2>
      <a:accent3>
        <a:srgbClr val="A5A5A5"/>
      </a:accent3>
      <a:accent4>
        <a:srgbClr val="E9664F"/>
      </a:accent4>
      <a:accent5>
        <a:srgbClr val="9A719B"/>
      </a:accent5>
      <a:accent6>
        <a:srgbClr val="01AF98"/>
      </a:accent6>
      <a:hlink>
        <a:srgbClr val="0563C1"/>
      </a:hlink>
      <a:folHlink>
        <a:srgbClr val="954F72"/>
      </a:folHlink>
    </a:clrScheme>
    <a:fontScheme name="自定义 6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12004</TotalTime>
  <Words>1425</Words>
  <Application>Microsoft Macintosh PowerPoint</Application>
  <PresentationFormat>全屏显示(16:9)</PresentationFormat>
  <Paragraphs>230</Paragraphs>
  <Slides>51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Calibri</vt:lpstr>
      <vt:lpstr>DengXian</vt:lpstr>
      <vt:lpstr>Times New Roman</vt:lpstr>
      <vt:lpstr>宋体</vt:lpstr>
      <vt:lpstr>微软雅黑</vt:lpstr>
      <vt:lpstr>Arial</vt:lpstr>
      <vt:lpstr>Office 主题</vt:lpstr>
      <vt:lpstr>1_Office 主题</vt:lpstr>
      <vt:lpstr>PowerPoint 演示文稿</vt:lpstr>
      <vt:lpstr>什么是Docker</vt:lpstr>
      <vt:lpstr>1.1 Docker的由来</vt:lpstr>
      <vt:lpstr>1.1 Docker的由来</vt:lpstr>
      <vt:lpstr>1.1 Docker的由来</vt:lpstr>
      <vt:lpstr>1.1 Docker的由来</vt:lpstr>
      <vt:lpstr>1.2 Docker 为什么这么火</vt:lpstr>
      <vt:lpstr>先试试这辆自行车</vt:lpstr>
      <vt:lpstr>启动nginx</vt:lpstr>
      <vt:lpstr>发生了什么？</vt:lpstr>
      <vt:lpstr>什么是Docker</vt:lpstr>
      <vt:lpstr>虚拟化</vt:lpstr>
      <vt:lpstr>Docker 引擎</vt:lpstr>
      <vt:lpstr>发生了什么？</vt:lpstr>
      <vt:lpstr>镜像</vt:lpstr>
      <vt:lpstr>容器</vt:lpstr>
      <vt:lpstr>命令图解：start与run</vt:lpstr>
      <vt:lpstr>命令图解：ps</vt:lpstr>
      <vt:lpstr>命令图解：stop 与 kill</vt:lpstr>
      <vt:lpstr>命令图解：rm 与 rmi</vt:lpstr>
      <vt:lpstr>常用命令详解</vt:lpstr>
      <vt:lpstr>1.  获取镜像 (pull)</vt:lpstr>
      <vt:lpstr>获得 nginx</vt:lpstr>
      <vt:lpstr>运行</vt:lpstr>
      <vt:lpstr>1.1 获取镜像 (pull)</vt:lpstr>
      <vt:lpstr>2. 查看镜像信息(images)</vt:lpstr>
      <vt:lpstr>2.1 Images 子命令（大部分都没用）</vt:lpstr>
      <vt:lpstr>3. tag命令</vt:lpstr>
      <vt:lpstr>4. inspect</vt:lpstr>
      <vt:lpstr>5. history</vt:lpstr>
      <vt:lpstr>6. 搜索镜像</vt:lpstr>
      <vt:lpstr>7. 删除镜像</vt:lpstr>
      <vt:lpstr>8. 删除镜像</vt:lpstr>
      <vt:lpstr>9. 删除镜像</vt:lpstr>
      <vt:lpstr>10. 创建镜像</vt:lpstr>
      <vt:lpstr>10.1 基于已有镜像的容器创建</vt:lpstr>
      <vt:lpstr>11. 存储、载入、上传镜像</vt:lpstr>
      <vt:lpstr>12. 新建并启动容器 run 命令</vt:lpstr>
      <vt:lpstr>图解：</vt:lpstr>
      <vt:lpstr>13. 终止容器</vt:lpstr>
      <vt:lpstr>14. 进入容器 exec</vt:lpstr>
      <vt:lpstr>15. 删除容器</vt:lpstr>
      <vt:lpstr>16. 导出容器</vt:lpstr>
      <vt:lpstr>17. 导入容器</vt:lpstr>
      <vt:lpstr>18. 挂载数据卷</vt:lpstr>
      <vt:lpstr>19. 端口映射</vt:lpstr>
      <vt:lpstr>补充：</vt:lpstr>
      <vt:lpstr>一些例子</vt:lpstr>
      <vt:lpstr>一些例子</vt:lpstr>
      <vt:lpstr>参考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4168</cp:revision>
  <cp:lastPrinted>2017-08-01T05:53:29Z</cp:lastPrinted>
  <dcterms:created xsi:type="dcterms:W3CDTF">2015-07-11T12:40:00Z</dcterms:created>
  <dcterms:modified xsi:type="dcterms:W3CDTF">2018-09-04T11:00:13Z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2052-10.1.0.6479</vt:lpwstr>
  </property>
</Properties>
</file>